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63" r:id="rId2"/>
    <p:sldId id="258" r:id="rId3"/>
    <p:sldId id="259" r:id="rId4"/>
    <p:sldId id="260" r:id="rId5"/>
    <p:sldId id="269" r:id="rId6"/>
    <p:sldId id="261" r:id="rId7"/>
    <p:sldId id="271" r:id="rId8"/>
    <p:sldId id="262" r:id="rId9"/>
    <p:sldId id="264" r:id="rId10"/>
    <p:sldId id="265" r:id="rId11"/>
    <p:sldId id="266" r:id="rId12"/>
    <p:sldId id="267" r:id="rId13"/>
    <p:sldId id="272" r:id="rId14"/>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113DB"/>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26BE481-17A0-4918-99D8-AB59AB713002}" type="datetimeFigureOut">
              <a:rPr lang="it-IT" smtClean="0"/>
              <a:pPr/>
              <a:t>06/02/2018</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07AAE2C-B92F-429E-B05A-0C75A0BFAE78}" type="slidenum">
              <a:rPr lang="it-IT" smtClean="0"/>
              <a:pPr/>
              <a:t>‹N›</a:t>
            </a:fld>
            <a:endParaRPr lang="it-IT"/>
          </a:p>
        </p:txBody>
      </p:sp>
    </p:spTree>
    <p:extLst>
      <p:ext uri="{BB962C8B-B14F-4D97-AF65-F5344CB8AC3E}">
        <p14:creationId xmlns:p14="http://schemas.microsoft.com/office/powerpoint/2010/main" val="28821296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Torre maschio e maschietto </a:t>
            </a:r>
            <a:endParaRPr lang="it-IT" dirty="0"/>
          </a:p>
        </p:txBody>
      </p:sp>
      <p:sp>
        <p:nvSpPr>
          <p:cNvPr id="4" name="Segnaposto numero diapositiva 3"/>
          <p:cNvSpPr>
            <a:spLocks noGrp="1"/>
          </p:cNvSpPr>
          <p:nvPr>
            <p:ph type="sldNum" sz="quarter" idx="10"/>
          </p:nvPr>
        </p:nvSpPr>
        <p:spPr/>
        <p:txBody>
          <a:bodyPr/>
          <a:lstStyle/>
          <a:p>
            <a:fld id="{707AAE2C-B92F-429E-B05A-0C75A0BFAE78}" type="slidenum">
              <a:rPr lang="it-IT" smtClean="0"/>
              <a:pPr/>
              <a:t>2</a:t>
            </a:fld>
            <a:endParaRPr lang="it-IT"/>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Capo dei </a:t>
            </a:r>
            <a:r>
              <a:rPr lang="it-IT" dirty="0" err="1" smtClean="0"/>
              <a:t>borgia</a:t>
            </a:r>
            <a:r>
              <a:rPr lang="it-IT" dirty="0" smtClean="0"/>
              <a:t> </a:t>
            </a:r>
            <a:endParaRPr lang="it-IT" dirty="0"/>
          </a:p>
        </p:txBody>
      </p:sp>
      <p:sp>
        <p:nvSpPr>
          <p:cNvPr id="4" name="Segnaposto numero diapositiva 3"/>
          <p:cNvSpPr>
            <a:spLocks noGrp="1"/>
          </p:cNvSpPr>
          <p:nvPr>
            <p:ph type="sldNum" sz="quarter" idx="10"/>
          </p:nvPr>
        </p:nvSpPr>
        <p:spPr/>
        <p:txBody>
          <a:bodyPr/>
          <a:lstStyle/>
          <a:p>
            <a:fld id="{707AAE2C-B92F-429E-B05A-0C75A0BFAE78}" type="slidenum">
              <a:rPr lang="it-IT" smtClean="0"/>
              <a:pPr/>
              <a:t>3</a:t>
            </a:fld>
            <a:endParaRPr lang="it-IT"/>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cucina</a:t>
            </a:r>
            <a:endParaRPr lang="it-IT" dirty="0"/>
          </a:p>
        </p:txBody>
      </p:sp>
      <p:sp>
        <p:nvSpPr>
          <p:cNvPr id="4" name="Segnaposto numero diapositiva 3"/>
          <p:cNvSpPr>
            <a:spLocks noGrp="1"/>
          </p:cNvSpPr>
          <p:nvPr>
            <p:ph type="sldNum" sz="quarter" idx="10"/>
          </p:nvPr>
        </p:nvSpPr>
        <p:spPr/>
        <p:txBody>
          <a:bodyPr/>
          <a:lstStyle/>
          <a:p>
            <a:fld id="{707AAE2C-B92F-429E-B05A-0C75A0BFAE78}" type="slidenum">
              <a:rPr lang="it-IT" smtClean="0"/>
              <a:pPr/>
              <a:t>4</a:t>
            </a:fld>
            <a:endParaRPr lang="it-IT"/>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707AAE2C-B92F-429E-B05A-0C75A0BFAE78}" type="slidenum">
              <a:rPr lang="it-IT" smtClean="0"/>
              <a:pPr/>
              <a:t>6</a:t>
            </a:fld>
            <a:endParaRPr lang="it-IT"/>
          </a:p>
        </p:txBody>
      </p:sp>
    </p:spTree>
    <p:extLst>
      <p:ext uri="{BB962C8B-B14F-4D97-AF65-F5344CB8AC3E}">
        <p14:creationId xmlns:p14="http://schemas.microsoft.com/office/powerpoint/2010/main" val="18709385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248980A3-281E-40C7-9773-BA51BDF58EA6}" type="datetimeFigureOut">
              <a:rPr lang="it-IT" smtClean="0"/>
              <a:pPr/>
              <a:t>06/02/2018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5C75E5E2-FB8A-4182-A2EE-5BC6DC9A284F}" type="slidenum">
              <a:rPr lang="it-IT" smtClean="0"/>
              <a:pPr/>
              <a:t>‹N›</a:t>
            </a:fld>
            <a:endParaRPr lang="it-IT"/>
          </a:p>
        </p:txBody>
      </p:sp>
    </p:spTree>
    <p:extLst>
      <p:ext uri="{BB962C8B-B14F-4D97-AF65-F5344CB8AC3E}">
        <p14:creationId xmlns:p14="http://schemas.microsoft.com/office/powerpoint/2010/main" val="318674243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248980A3-281E-40C7-9773-BA51BDF58EA6}" type="datetimeFigureOut">
              <a:rPr lang="it-IT" smtClean="0"/>
              <a:pPr/>
              <a:t>06/02/2018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5C75E5E2-FB8A-4182-A2EE-5BC6DC9A284F}" type="slidenum">
              <a:rPr lang="it-IT" smtClean="0"/>
              <a:pPr/>
              <a:t>‹N›</a:t>
            </a:fld>
            <a:endParaRPr lang="it-IT"/>
          </a:p>
        </p:txBody>
      </p:sp>
    </p:spTree>
    <p:extLst>
      <p:ext uri="{BB962C8B-B14F-4D97-AF65-F5344CB8AC3E}">
        <p14:creationId xmlns:p14="http://schemas.microsoft.com/office/powerpoint/2010/main" val="250628859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248980A3-281E-40C7-9773-BA51BDF58EA6}" type="datetimeFigureOut">
              <a:rPr lang="it-IT" smtClean="0"/>
              <a:pPr/>
              <a:t>06/02/2018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5C75E5E2-FB8A-4182-A2EE-5BC6DC9A284F}" type="slidenum">
              <a:rPr lang="it-IT" smtClean="0"/>
              <a:pPr/>
              <a:t>‹N›</a:t>
            </a:fld>
            <a:endParaRPr lang="it-IT"/>
          </a:p>
        </p:txBody>
      </p:sp>
    </p:spTree>
    <p:extLst>
      <p:ext uri="{BB962C8B-B14F-4D97-AF65-F5344CB8AC3E}">
        <p14:creationId xmlns:p14="http://schemas.microsoft.com/office/powerpoint/2010/main" val="280570527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248980A3-281E-40C7-9773-BA51BDF58EA6}" type="datetimeFigureOut">
              <a:rPr lang="it-IT" smtClean="0"/>
              <a:pPr/>
              <a:t>06/02/2018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5C75E5E2-FB8A-4182-A2EE-5BC6DC9A284F}" type="slidenum">
              <a:rPr lang="it-IT" smtClean="0"/>
              <a:pPr/>
              <a:t>‹N›</a:t>
            </a:fld>
            <a:endParaRPr lang="it-IT"/>
          </a:p>
        </p:txBody>
      </p:sp>
    </p:spTree>
    <p:extLst>
      <p:ext uri="{BB962C8B-B14F-4D97-AF65-F5344CB8AC3E}">
        <p14:creationId xmlns:p14="http://schemas.microsoft.com/office/powerpoint/2010/main" val="84928843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248980A3-281E-40C7-9773-BA51BDF58EA6}" type="datetimeFigureOut">
              <a:rPr lang="it-IT" smtClean="0"/>
              <a:pPr/>
              <a:t>06/02/2018</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5C75E5E2-FB8A-4182-A2EE-5BC6DC9A284F}" type="slidenum">
              <a:rPr lang="it-IT" smtClean="0"/>
              <a:pPr/>
              <a:t>‹N›</a:t>
            </a:fld>
            <a:endParaRPr lang="it-IT"/>
          </a:p>
        </p:txBody>
      </p:sp>
    </p:spTree>
    <p:extLst>
      <p:ext uri="{BB962C8B-B14F-4D97-AF65-F5344CB8AC3E}">
        <p14:creationId xmlns:p14="http://schemas.microsoft.com/office/powerpoint/2010/main" val="5767035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248980A3-281E-40C7-9773-BA51BDF58EA6}" type="datetimeFigureOut">
              <a:rPr lang="it-IT" smtClean="0"/>
              <a:pPr/>
              <a:t>06/02/2018</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5C75E5E2-FB8A-4182-A2EE-5BC6DC9A284F}" type="slidenum">
              <a:rPr lang="it-IT" smtClean="0"/>
              <a:pPr/>
              <a:t>‹N›</a:t>
            </a:fld>
            <a:endParaRPr lang="it-IT"/>
          </a:p>
        </p:txBody>
      </p:sp>
    </p:spTree>
    <p:extLst>
      <p:ext uri="{BB962C8B-B14F-4D97-AF65-F5344CB8AC3E}">
        <p14:creationId xmlns:p14="http://schemas.microsoft.com/office/powerpoint/2010/main" val="191524766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248980A3-281E-40C7-9773-BA51BDF58EA6}" type="datetimeFigureOut">
              <a:rPr lang="it-IT" smtClean="0"/>
              <a:pPr/>
              <a:t>06/02/2018</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5C75E5E2-FB8A-4182-A2EE-5BC6DC9A284F}" type="slidenum">
              <a:rPr lang="it-IT" smtClean="0"/>
              <a:pPr/>
              <a:t>‹N›</a:t>
            </a:fld>
            <a:endParaRPr lang="it-IT"/>
          </a:p>
        </p:txBody>
      </p:sp>
    </p:spTree>
    <p:extLst>
      <p:ext uri="{BB962C8B-B14F-4D97-AF65-F5344CB8AC3E}">
        <p14:creationId xmlns:p14="http://schemas.microsoft.com/office/powerpoint/2010/main" val="367258135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248980A3-281E-40C7-9773-BA51BDF58EA6}" type="datetimeFigureOut">
              <a:rPr lang="it-IT" smtClean="0"/>
              <a:pPr/>
              <a:t>06/02/2018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5C75E5E2-FB8A-4182-A2EE-5BC6DC9A284F}" type="slidenum">
              <a:rPr lang="it-IT" smtClean="0"/>
              <a:pPr/>
              <a:t>‹N›</a:t>
            </a:fld>
            <a:endParaRPr lang="it-IT"/>
          </a:p>
        </p:txBody>
      </p:sp>
    </p:spTree>
    <p:extLst>
      <p:ext uri="{BB962C8B-B14F-4D97-AF65-F5344CB8AC3E}">
        <p14:creationId xmlns:p14="http://schemas.microsoft.com/office/powerpoint/2010/main" val="102900305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248980A3-281E-40C7-9773-BA51BDF58EA6}" type="datetimeFigureOut">
              <a:rPr lang="it-IT" smtClean="0"/>
              <a:pPr/>
              <a:t>06/02/2018</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5C75E5E2-FB8A-4182-A2EE-5BC6DC9A284F}" type="slidenum">
              <a:rPr lang="it-IT" smtClean="0"/>
              <a:pPr/>
              <a:t>‹N›</a:t>
            </a:fld>
            <a:endParaRPr lang="it-IT"/>
          </a:p>
        </p:txBody>
      </p:sp>
    </p:spTree>
    <p:extLst>
      <p:ext uri="{BB962C8B-B14F-4D97-AF65-F5344CB8AC3E}">
        <p14:creationId xmlns:p14="http://schemas.microsoft.com/office/powerpoint/2010/main" val="345246372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248980A3-281E-40C7-9773-BA51BDF58EA6}" type="datetimeFigureOut">
              <a:rPr lang="it-IT" smtClean="0"/>
              <a:pPr/>
              <a:t>06/02/2018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5C75E5E2-FB8A-4182-A2EE-5BC6DC9A284F}" type="slidenum">
              <a:rPr lang="it-IT" smtClean="0"/>
              <a:pPr/>
              <a:t>‹N›</a:t>
            </a:fld>
            <a:endParaRPr lang="it-IT"/>
          </a:p>
        </p:txBody>
      </p:sp>
    </p:spTree>
    <p:extLst>
      <p:ext uri="{BB962C8B-B14F-4D97-AF65-F5344CB8AC3E}">
        <p14:creationId xmlns:p14="http://schemas.microsoft.com/office/powerpoint/2010/main" val="201141502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248980A3-281E-40C7-9773-BA51BDF58EA6}" type="datetimeFigureOut">
              <a:rPr lang="it-IT" smtClean="0"/>
              <a:pPr/>
              <a:t>06/02/2018</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5C75E5E2-FB8A-4182-A2EE-5BC6DC9A284F}" type="slidenum">
              <a:rPr lang="it-IT" smtClean="0"/>
              <a:pPr/>
              <a:t>‹N›</a:t>
            </a:fld>
            <a:endParaRPr lang="it-IT"/>
          </a:p>
        </p:txBody>
      </p:sp>
    </p:spTree>
    <p:extLst>
      <p:ext uri="{BB962C8B-B14F-4D97-AF65-F5344CB8AC3E}">
        <p14:creationId xmlns:p14="http://schemas.microsoft.com/office/powerpoint/2010/main" val="342508208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DDEBCF"/>
            </a:gs>
            <a:gs pos="42000">
              <a:srgbClr val="9CB86E"/>
            </a:gs>
            <a:gs pos="100000">
              <a:srgbClr val="156B13"/>
            </a:gs>
          </a:gsLst>
          <a:lin ang="5400000" scaled="0"/>
          <a:tileRect/>
        </a:gradFill>
        <a:effectLst/>
      </p:bgPr>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48980A3-281E-40C7-9773-BA51BDF58EA6}" type="datetimeFigureOut">
              <a:rPr lang="it-IT" smtClean="0"/>
              <a:pPr/>
              <a:t>06/02/2018</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75E5E2-FB8A-4182-A2EE-5BC6DC9A284F}" type="slidenum">
              <a:rPr lang="it-IT" smtClean="0"/>
              <a:pPr/>
              <a:t>‹N›</a:t>
            </a:fld>
            <a:endParaRPr lang="it-IT"/>
          </a:p>
        </p:txBody>
      </p:sp>
    </p:spTree>
    <p:extLst>
      <p:ext uri="{BB962C8B-B14F-4D97-AF65-F5344CB8AC3E}">
        <p14:creationId xmlns:p14="http://schemas.microsoft.com/office/powerpoint/2010/main" val="363617691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9.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51520" y="3861048"/>
            <a:ext cx="3168352" cy="1728192"/>
          </a:xfrm>
        </p:spPr>
        <p:txBody>
          <a:bodyPr>
            <a:noAutofit/>
          </a:bodyPr>
          <a:lstStyle/>
          <a:p>
            <a:pPr algn="ctr"/>
            <a:r>
              <a:rPr lang="it-IT" sz="2800" dirty="0" smtClean="0">
                <a:ln w="17780" cmpd="sng">
                  <a:solidFill>
                    <a:srgbClr val="00B050"/>
                  </a:solidFill>
                  <a:prstDash val="solid"/>
                  <a:miter lim="800000"/>
                </a:ln>
                <a:effectLst>
                  <a:outerShdw blurRad="50800" algn="tl" rotWithShape="0">
                    <a:srgbClr val="000000"/>
                  </a:outerShdw>
                </a:effectLst>
              </a:rPr>
              <a:t>Uscita didattica Sermoneta e Giardini di Ninfa</a:t>
            </a:r>
            <a:br>
              <a:rPr lang="it-IT" sz="2800" dirty="0" smtClean="0">
                <a:ln w="17780" cmpd="sng">
                  <a:solidFill>
                    <a:srgbClr val="00B050"/>
                  </a:solidFill>
                  <a:prstDash val="solid"/>
                  <a:miter lim="800000"/>
                </a:ln>
                <a:effectLst>
                  <a:outerShdw blurRad="50800" algn="tl" rotWithShape="0">
                    <a:srgbClr val="000000"/>
                  </a:outerShdw>
                </a:effectLst>
              </a:rPr>
            </a:br>
            <a:r>
              <a:rPr lang="it-IT" sz="2800" dirty="0" smtClean="0">
                <a:ln w="17780" cmpd="sng">
                  <a:solidFill>
                    <a:srgbClr val="00B050"/>
                  </a:solidFill>
                  <a:prstDash val="solid"/>
                  <a:miter lim="800000"/>
                </a:ln>
                <a:effectLst>
                  <a:outerShdw blurRad="50800" algn="tl" rotWithShape="0">
                    <a:srgbClr val="000000"/>
                  </a:outerShdw>
                </a:effectLst>
              </a:rPr>
              <a:t>15 maggio 2017</a:t>
            </a:r>
            <a:endParaRPr lang="it-IT" sz="2800" dirty="0">
              <a:ln w="17780" cmpd="sng">
                <a:solidFill>
                  <a:srgbClr val="00B050"/>
                </a:solidFill>
                <a:prstDash val="solid"/>
                <a:miter lim="800000"/>
              </a:ln>
              <a:effectLst>
                <a:outerShdw blurRad="50800" algn="tl" rotWithShape="0">
                  <a:srgbClr val="000000"/>
                </a:outerShdw>
              </a:effectLst>
            </a:endParaRPr>
          </a:p>
        </p:txBody>
      </p:sp>
      <p:pic>
        <p:nvPicPr>
          <p:cNvPr id="5" name="Segnaposto immagine 4"/>
          <p:cNvPicPr>
            <a:picLocks noGrp="1" noChangeAspect="1"/>
          </p:cNvPicPr>
          <p:nvPr>
            <p:ph type="pic" idx="1"/>
          </p:nvPr>
        </p:nvPicPr>
        <p:blipFill>
          <a:blip r:embed="rId2" cstate="print">
            <a:extLst>
              <a:ext uri="{28A0092B-C50C-407E-A947-70E740481C1C}">
                <a14:useLocalDpi xmlns:a14="http://schemas.microsoft.com/office/drawing/2010/main" val="0"/>
              </a:ext>
            </a:extLst>
          </a:blip>
          <a:stretch>
            <a:fillRect/>
          </a:stretch>
        </p:blipFill>
        <p:spPr>
          <a:xfrm flipV="1">
            <a:off x="107504" y="188638"/>
            <a:ext cx="5904656" cy="3312370"/>
          </a:xfrm>
          <a:prstGeom prst="roundRect">
            <a:avLst>
              <a:gd name="adj" fmla="val 8594"/>
            </a:avLst>
          </a:prstGeom>
          <a:solidFill>
            <a:srgbClr val="FFFFFF">
              <a:shade val="85000"/>
            </a:srgbClr>
          </a:solidFill>
          <a:ln>
            <a:noFill/>
          </a:ln>
          <a:effectLst/>
        </p:spPr>
      </p:pic>
      <p:pic>
        <p:nvPicPr>
          <p:cNvPr id="1027" name="Picture 3"/>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l="3735" t="-93" b="16717"/>
          <a:stretch/>
        </p:blipFill>
        <p:spPr bwMode="auto">
          <a:xfrm>
            <a:off x="4073236" y="3528392"/>
            <a:ext cx="5035268" cy="3329608"/>
          </a:xfrm>
          <a:prstGeom prst="ellipse">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53107710"/>
      </p:ext>
    </p:extLst>
  </p:cSld>
  <p:clrMapOvr>
    <a:masterClrMapping/>
  </p:clrMapOvr>
  <mc:AlternateContent xmlns:mc="http://schemas.openxmlformats.org/markup-compatibility/2006" xmlns:p14="http://schemas.microsoft.com/office/powerpoint/2010/main">
    <mc:Choice Requires="p14">
      <p:transition spd="slow" p14:dur="3400" advClick="0" advTm="3584">
        <p14:reveal/>
      </p:transition>
    </mc:Choice>
    <mc:Fallback xmlns="">
      <p:transition spd="slow" advClick="0" advTm="3584">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44624"/>
            <a:ext cx="8075240" cy="1008112"/>
          </a:xfrm>
        </p:spPr>
        <p:txBody>
          <a:bodyPr>
            <a:normAutofit/>
          </a:bodyPr>
          <a:lstStyle/>
          <a:p>
            <a:r>
              <a:rPr lang="it-IT" sz="3600" dirty="0" smtClean="0">
                <a:solidFill>
                  <a:schemeClr val="accent6">
                    <a:lumMod val="50000"/>
                  </a:schemeClr>
                </a:solidFill>
              </a:rPr>
              <a:t>TORRE MASCHIO E MASCHIETTO </a:t>
            </a:r>
            <a:endParaRPr lang="it-IT" sz="3600" dirty="0">
              <a:solidFill>
                <a:schemeClr val="accent6">
                  <a:lumMod val="50000"/>
                </a:schemeClr>
              </a:solidFill>
            </a:endParaRPr>
          </a:p>
        </p:txBody>
      </p:sp>
      <p:pic>
        <p:nvPicPr>
          <p:cNvPr id="7" name="Segnaposto contenuto 6"/>
          <p:cNvPicPr>
            <a:picLocks noGrp="1" noChangeAspect="1"/>
          </p:cNvPicPr>
          <p:nvPr>
            <p:ph idx="1"/>
          </p:nvPr>
        </p:nvPicPr>
        <p:blipFill rotWithShape="1">
          <a:blip r:embed="rId3">
            <a:extLst>
              <a:ext uri="{28A0092B-C50C-407E-A947-70E740481C1C}">
                <a14:useLocalDpi xmlns:a14="http://schemas.microsoft.com/office/drawing/2010/main" val="0"/>
              </a:ext>
            </a:extLst>
          </a:blip>
          <a:srcRect l="10893" r="20410"/>
          <a:stretch/>
        </p:blipFill>
        <p:spPr>
          <a:xfrm rot="5400000">
            <a:off x="-255276" y="1631541"/>
            <a:ext cx="5539556" cy="4525963"/>
          </a:xfrm>
        </p:spPr>
      </p:pic>
      <p:sp>
        <p:nvSpPr>
          <p:cNvPr id="9" name="CasellaDiTesto 8"/>
          <p:cNvSpPr txBox="1"/>
          <p:nvPr/>
        </p:nvSpPr>
        <p:spPr>
          <a:xfrm>
            <a:off x="4860032" y="1424965"/>
            <a:ext cx="4032448" cy="4524315"/>
          </a:xfrm>
          <a:prstGeom prst="rect">
            <a:avLst/>
          </a:prstGeom>
          <a:noFill/>
        </p:spPr>
        <p:txBody>
          <a:bodyPr wrap="square" rtlCol="0">
            <a:spAutoFit/>
          </a:bodyPr>
          <a:lstStyle/>
          <a:p>
            <a:pPr>
              <a:buNone/>
            </a:pPr>
            <a:r>
              <a:rPr lang="it-IT" sz="2400" dirty="0"/>
              <a:t>Le origini del </a:t>
            </a:r>
            <a:r>
              <a:rPr lang="it-IT" sz="2400" dirty="0" smtClean="0"/>
              <a:t>castello,  </a:t>
            </a:r>
            <a:r>
              <a:rPr lang="it-IT" sz="2400" dirty="0"/>
              <a:t>situato nel borgo </a:t>
            </a:r>
            <a:r>
              <a:rPr lang="it-IT" sz="2400" dirty="0" smtClean="0"/>
              <a:t>medievale, risalgono </a:t>
            </a:r>
            <a:r>
              <a:rPr lang="it-IT" sz="2400" dirty="0"/>
              <a:t>al XIII secolo. Gli Annibaldi costruirono un’imponente rocca caratterizzata dal Maschio, una torre alta 42 </a:t>
            </a:r>
            <a:r>
              <a:rPr lang="it-IT" sz="2400" dirty="0" smtClean="0"/>
              <a:t>metri, </a:t>
            </a:r>
            <a:r>
              <a:rPr lang="it-IT" sz="2400" dirty="0"/>
              <a:t>e da una contro torre, detta Maschietto. Nel 1297 Pietro II Caetani, Conte di Caserta</a:t>
            </a:r>
            <a:r>
              <a:rPr lang="it-IT" sz="2400" dirty="0" smtClean="0"/>
              <a:t>, subentrò come proprietario e avviò </a:t>
            </a:r>
            <a:r>
              <a:rPr lang="it-IT" sz="2400" dirty="0"/>
              <a:t>lavori di ampliamento. </a:t>
            </a:r>
          </a:p>
        </p:txBody>
      </p:sp>
    </p:spTree>
  </p:cSld>
  <p:clrMapOvr>
    <a:masterClrMapping/>
  </p:clrMapOvr>
  <mc:AlternateContent xmlns:mc="http://schemas.openxmlformats.org/markup-compatibility/2006" xmlns:p14="http://schemas.microsoft.com/office/powerpoint/2010/main">
    <mc:Choice Requires="p14">
      <p:transition spd="slow" p14:dur="3400" advClick="0" advTm="15442">
        <p14:reveal/>
      </p:transition>
    </mc:Choice>
    <mc:Fallback xmlns="">
      <p:transition spd="slow" advClick="0" advTm="15442">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916153" y="4941168"/>
            <a:ext cx="7328255" cy="1440160"/>
          </a:xfrm>
        </p:spPr>
        <p:txBody>
          <a:bodyPr>
            <a:noAutofit/>
          </a:bodyPr>
          <a:lstStyle/>
          <a:p>
            <a:pPr algn="just">
              <a:buNone/>
            </a:pPr>
            <a:r>
              <a:rPr lang="it-IT" sz="1800" dirty="0"/>
              <a:t> </a:t>
            </a:r>
            <a:r>
              <a:rPr lang="it-IT" sz="1800" dirty="0" smtClean="0"/>
              <a:t>      Nel 1499 papa </a:t>
            </a:r>
            <a:r>
              <a:rPr lang="it-IT" sz="1800" dirty="0"/>
              <a:t>Alessandro VI scomunicò i Caetani e </a:t>
            </a:r>
            <a:r>
              <a:rPr lang="it-IT" sz="1800" dirty="0" smtClean="0"/>
              <a:t>ne confiscò </a:t>
            </a:r>
            <a:r>
              <a:rPr lang="it-IT" sz="1800" dirty="0"/>
              <a:t>i beni, con </a:t>
            </a:r>
            <a:r>
              <a:rPr lang="it-IT" sz="1800" dirty="0" smtClean="0"/>
              <a:t>il pretesto </a:t>
            </a:r>
            <a:r>
              <a:rPr lang="it-IT" sz="1800" dirty="0"/>
              <a:t>di una loro disobbedienza, e Sermoneta fu venduta </a:t>
            </a:r>
            <a:r>
              <a:rPr lang="it-IT" sz="1800" dirty="0" smtClean="0"/>
              <a:t>a </a:t>
            </a:r>
            <a:r>
              <a:rPr lang="it-IT" sz="1800" dirty="0"/>
              <a:t>Lucrezia Borgia. Subito </a:t>
            </a:r>
            <a:r>
              <a:rPr lang="it-IT" sz="1800" dirty="0" smtClean="0"/>
              <a:t>dopo si pose </a:t>
            </a:r>
            <a:r>
              <a:rPr lang="it-IT" sz="1800" dirty="0"/>
              <a:t>mano alla riorganizzazione militare della </a:t>
            </a:r>
            <a:r>
              <a:rPr lang="it-IT" sz="1800" dirty="0" smtClean="0"/>
              <a:t>rocca. Ad </a:t>
            </a:r>
            <a:r>
              <a:rPr lang="it-IT" sz="1800" dirty="0"/>
              <a:t>opera finita </a:t>
            </a:r>
            <a:r>
              <a:rPr lang="it-IT" sz="1800" dirty="0" smtClean="0"/>
              <a:t>questa </a:t>
            </a:r>
            <a:r>
              <a:rPr lang="it-IT" sz="1800" dirty="0"/>
              <a:t>aveva l'aspetto di </a:t>
            </a:r>
            <a:r>
              <a:rPr lang="it-IT" sz="1800" dirty="0" smtClean="0"/>
              <a:t>una enorme </a:t>
            </a:r>
            <a:r>
              <a:rPr lang="it-IT" sz="1800" dirty="0"/>
              <a:t>e inespugnabile fortezza</a:t>
            </a:r>
            <a:r>
              <a:rPr lang="it-IT" sz="1800" dirty="0" smtClean="0"/>
              <a:t>.</a:t>
            </a:r>
          </a:p>
        </p:txBody>
      </p:sp>
      <p:pic>
        <p:nvPicPr>
          <p:cNvPr id="4" name="Immagin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4424" y="188640"/>
            <a:ext cx="7524000" cy="442314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3400" advClick="0" advTm="11585">
        <p14:reveal/>
      </p:transition>
    </mc:Choice>
    <mc:Fallback xmlns="">
      <p:transition spd="slow" advClick="0" advTm="11585">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051720" y="116632"/>
            <a:ext cx="5040560" cy="864096"/>
          </a:xfrm>
        </p:spPr>
        <p:txBody>
          <a:bodyPr>
            <a:normAutofit/>
          </a:bodyPr>
          <a:lstStyle/>
          <a:p>
            <a:r>
              <a:rPr lang="it-IT" sz="3600" dirty="0" smtClean="0">
                <a:solidFill>
                  <a:schemeClr val="accent2">
                    <a:lumMod val="75000"/>
                  </a:schemeClr>
                </a:solidFill>
              </a:rPr>
              <a:t>CUCINA </a:t>
            </a:r>
            <a:endParaRPr lang="it-IT" sz="3600" dirty="0">
              <a:solidFill>
                <a:schemeClr val="accent2">
                  <a:lumMod val="75000"/>
                </a:schemeClr>
              </a:solidFill>
            </a:endParaRPr>
          </a:p>
        </p:txBody>
      </p:sp>
      <p:sp>
        <p:nvSpPr>
          <p:cNvPr id="3" name="Segnaposto contenuto 2"/>
          <p:cNvSpPr>
            <a:spLocks noGrp="1"/>
          </p:cNvSpPr>
          <p:nvPr>
            <p:ph idx="1"/>
          </p:nvPr>
        </p:nvSpPr>
        <p:spPr>
          <a:xfrm>
            <a:off x="467544" y="737460"/>
            <a:ext cx="8136904" cy="1251380"/>
          </a:xfrm>
        </p:spPr>
        <p:txBody>
          <a:bodyPr>
            <a:normAutofit/>
          </a:bodyPr>
          <a:lstStyle/>
          <a:p>
            <a:pPr algn="just">
              <a:buNone/>
            </a:pPr>
            <a:r>
              <a:rPr lang="it-IT" sz="1800" dirty="0"/>
              <a:t> </a:t>
            </a:r>
            <a:r>
              <a:rPr lang="it-IT" sz="1800" dirty="0" smtClean="0"/>
              <a:t>     Gli animali catturati venivano messi in una vasca e puliti, dopodiché  erano cotti nel forno. Se l’animale era molto grande, veniva cucinato sul pavimento. Per far uscire il fumo hanno fatto dei buchi sul tetto: una grande cappa.</a:t>
            </a:r>
            <a:endParaRPr lang="it-IT" sz="1800" dirty="0"/>
          </a:p>
        </p:txBody>
      </p:sp>
      <p:pic>
        <p:nvPicPr>
          <p:cNvPr id="4" name="Immagin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5616" y="1916832"/>
            <a:ext cx="6840760" cy="442849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3400" advClick="0" advTm="11120">
        <p14:reveal/>
      </p:transition>
    </mc:Choice>
    <mc:Fallback xmlns="">
      <p:transition spd="slow" advClick="0" advTm="11120">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323528" y="5301208"/>
            <a:ext cx="8568952" cy="1477328"/>
          </a:xfrm>
          <a:prstGeom prst="rect">
            <a:avLst/>
          </a:prstGeom>
          <a:noFill/>
        </p:spPr>
        <p:txBody>
          <a:bodyPr wrap="square" rtlCol="0">
            <a:spAutoFit/>
          </a:bodyPr>
          <a:lstStyle/>
          <a:p>
            <a:pPr algn="just">
              <a:buNone/>
            </a:pPr>
            <a:r>
              <a:rPr lang="it-IT" dirty="0" smtClean="0"/>
              <a:t>Per accedere alla scuderia, </a:t>
            </a:r>
            <a:r>
              <a:rPr lang="it-IT" dirty="0"/>
              <a:t>i cavalieri e i cavalli scendevano attraverso  due tipi di </a:t>
            </a:r>
            <a:r>
              <a:rPr lang="it-IT" dirty="0" smtClean="0"/>
              <a:t>gradini: quelli </a:t>
            </a:r>
            <a:r>
              <a:rPr lang="it-IT" dirty="0"/>
              <a:t>stretti per i cavalieri e quelli larghi per i cavalli in modo che non cadessero. Il soffitto è</a:t>
            </a:r>
            <a:r>
              <a:rPr lang="it-IT" dirty="0" smtClean="0"/>
              <a:t> </a:t>
            </a:r>
            <a:r>
              <a:rPr lang="it-IT" dirty="0"/>
              <a:t>fatto di malta </a:t>
            </a:r>
            <a:r>
              <a:rPr lang="it-IT" dirty="0" smtClean="0"/>
              <a:t>e </a:t>
            </a:r>
            <a:r>
              <a:rPr lang="it-IT" dirty="0"/>
              <a:t>cannucce di palude. </a:t>
            </a:r>
            <a:r>
              <a:rPr lang="it-IT" dirty="0" smtClean="0"/>
              <a:t>I cavalli mangiavano e bevevano in vasche poste lungo la parete e per evitare che si ferissero sbattendo le </a:t>
            </a:r>
            <a:r>
              <a:rPr lang="it-IT" dirty="0"/>
              <a:t>ginocchia </a:t>
            </a:r>
            <a:r>
              <a:rPr lang="it-IT" dirty="0" smtClean="0"/>
              <a:t>sono  stati  creati nella parte sottostante dei </a:t>
            </a:r>
            <a:r>
              <a:rPr lang="it-IT" dirty="0"/>
              <a:t>buchi </a:t>
            </a:r>
          </a:p>
        </p:txBody>
      </p:sp>
      <p:pic>
        <p:nvPicPr>
          <p:cNvPr id="1026" name="Picture 2" descr="C:\Users\ELENA\Downloads\WP_20170515_004 (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674247"/>
            <a:ext cx="7416824" cy="4626961"/>
          </a:xfrm>
          <a:prstGeom prst="rect">
            <a:avLst/>
          </a:prstGeom>
          <a:noFill/>
          <a:extLst>
            <a:ext uri="{909E8E84-426E-40DD-AFC4-6F175D3DCCD1}">
              <a14:hiddenFill xmlns:a14="http://schemas.microsoft.com/office/drawing/2010/main">
                <a:solidFill>
                  <a:srgbClr val="FFFFFF"/>
                </a:solidFill>
              </a14:hiddenFill>
            </a:ext>
          </a:extLst>
        </p:spPr>
      </p:pic>
      <p:sp>
        <p:nvSpPr>
          <p:cNvPr id="3" name="CasellaDiTesto 2"/>
          <p:cNvSpPr txBox="1"/>
          <p:nvPr/>
        </p:nvSpPr>
        <p:spPr>
          <a:xfrm>
            <a:off x="3495887" y="116632"/>
            <a:ext cx="2084225" cy="646331"/>
          </a:xfrm>
          <a:prstGeom prst="rect">
            <a:avLst/>
          </a:prstGeom>
          <a:noFill/>
        </p:spPr>
        <p:txBody>
          <a:bodyPr wrap="none" rtlCol="0">
            <a:spAutoFit/>
          </a:bodyPr>
          <a:lstStyle/>
          <a:p>
            <a:r>
              <a:rPr lang="it-IT" sz="3600" dirty="0" smtClean="0">
                <a:solidFill>
                  <a:schemeClr val="accent2">
                    <a:lumMod val="75000"/>
                  </a:schemeClr>
                </a:solidFill>
                <a:latin typeface="+mj-lt"/>
              </a:rPr>
              <a:t>SCUDERIA</a:t>
            </a:r>
            <a:endParaRPr lang="it-IT" sz="3600" dirty="0">
              <a:solidFill>
                <a:schemeClr val="accent2">
                  <a:lumMod val="75000"/>
                </a:schemeClr>
              </a:solidFill>
              <a:latin typeface="+mj-lt"/>
            </a:endParaRPr>
          </a:p>
        </p:txBody>
      </p:sp>
    </p:spTree>
    <p:extLst>
      <p:ext uri="{BB962C8B-B14F-4D97-AF65-F5344CB8AC3E}">
        <p14:creationId xmlns:p14="http://schemas.microsoft.com/office/powerpoint/2010/main" val="2824082189"/>
      </p:ext>
    </p:extLst>
  </p:cSld>
  <p:clrMapOvr>
    <a:masterClrMapping/>
  </p:clrMapOvr>
  <mc:AlternateContent xmlns:mc="http://schemas.openxmlformats.org/markup-compatibility/2006" xmlns:p14="http://schemas.microsoft.com/office/powerpoint/2010/main">
    <mc:Choice Requires="p14">
      <p:transition spd="slow" p14:dur="3400" advClick="0" advTm="20844">
        <p14:reveal/>
      </p:transition>
    </mc:Choice>
    <mc:Fallback xmlns="">
      <p:transition spd="slow" advClick="0" advTm="20844">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691680" y="39762"/>
            <a:ext cx="5544616" cy="1012974"/>
          </a:xfrm>
        </p:spPr>
        <p:txBody>
          <a:bodyPr/>
          <a:lstStyle/>
          <a:p>
            <a:r>
              <a:rPr lang="it-IT" dirty="0" smtClean="0">
                <a:solidFill>
                  <a:schemeClr val="accent2">
                    <a:lumMod val="75000"/>
                  </a:schemeClr>
                </a:solidFill>
              </a:rPr>
              <a:t> </a:t>
            </a:r>
            <a:r>
              <a:rPr lang="it-IT" sz="3600" dirty="0" smtClean="0">
                <a:solidFill>
                  <a:schemeClr val="accent2">
                    <a:lumMod val="75000"/>
                  </a:schemeClr>
                </a:solidFill>
              </a:rPr>
              <a:t>CASA DEL CARDINALE</a:t>
            </a:r>
            <a:endParaRPr lang="it-IT" sz="3600" dirty="0">
              <a:solidFill>
                <a:schemeClr val="accent2">
                  <a:lumMod val="75000"/>
                </a:schemeClr>
              </a:solidFill>
            </a:endParaRPr>
          </a:p>
        </p:txBody>
      </p:sp>
      <p:sp>
        <p:nvSpPr>
          <p:cNvPr id="4" name="Rettangolo 3"/>
          <p:cNvSpPr/>
          <p:nvPr/>
        </p:nvSpPr>
        <p:spPr>
          <a:xfrm>
            <a:off x="323528" y="5253007"/>
            <a:ext cx="8496944" cy="1200329"/>
          </a:xfrm>
          <a:prstGeom prst="rect">
            <a:avLst/>
          </a:prstGeom>
        </p:spPr>
        <p:txBody>
          <a:bodyPr wrap="square">
            <a:spAutoFit/>
          </a:bodyPr>
          <a:lstStyle/>
          <a:p>
            <a:r>
              <a:rPr lang="it-IT" dirty="0" smtClean="0">
                <a:solidFill>
                  <a:srgbClr val="000000"/>
                </a:solidFill>
              </a:rPr>
              <a:t>Sul </a:t>
            </a:r>
            <a:r>
              <a:rPr lang="it-IT" dirty="0">
                <a:solidFill>
                  <a:srgbClr val="000000"/>
                </a:solidFill>
              </a:rPr>
              <a:t>finire del 1400 </a:t>
            </a:r>
            <a:r>
              <a:rPr lang="it-IT" i="1" dirty="0"/>
              <a:t>Cesare </a:t>
            </a:r>
            <a:r>
              <a:rPr lang="it-IT" i="1" dirty="0" smtClean="0"/>
              <a:t>Borgia </a:t>
            </a:r>
            <a:r>
              <a:rPr lang="it-IT" dirty="0" smtClean="0"/>
              <a:t>detto </a:t>
            </a:r>
            <a:r>
              <a:rPr lang="it-IT" i="1" dirty="0" smtClean="0"/>
              <a:t>il Valentino </a:t>
            </a:r>
            <a:r>
              <a:rPr lang="it-IT" dirty="0"/>
              <a:t> </a:t>
            </a:r>
            <a:r>
              <a:rPr lang="it-IT" dirty="0" smtClean="0"/>
              <a:t>con </a:t>
            </a:r>
            <a:r>
              <a:rPr lang="it-IT" dirty="0"/>
              <a:t>i suoi </a:t>
            </a:r>
            <a:r>
              <a:rPr lang="it-IT" dirty="0" smtClean="0"/>
              <a:t>soldati  distrusse  </a:t>
            </a:r>
            <a:r>
              <a:rPr lang="it-IT" dirty="0"/>
              <a:t>la Chiesa di San Pietro, non provando nessuna pietà per gli antenati dei Caetani che </a:t>
            </a:r>
            <a:r>
              <a:rPr lang="it-IT" dirty="0" smtClean="0"/>
              <a:t> vi  erano sepolti </a:t>
            </a:r>
            <a:r>
              <a:rPr lang="it-IT" dirty="0"/>
              <a:t>da </a:t>
            </a:r>
            <a:r>
              <a:rPr lang="it-IT" dirty="0" smtClean="0"/>
              <a:t>anni, e fece costruire al </a:t>
            </a:r>
            <a:r>
              <a:rPr lang="it-IT" dirty="0"/>
              <a:t>suo </a:t>
            </a:r>
            <a:r>
              <a:rPr lang="it-IT" dirty="0" smtClean="0"/>
              <a:t>posto, per sé, </a:t>
            </a:r>
            <a:r>
              <a:rPr lang="it-IT" dirty="0"/>
              <a:t>la </a:t>
            </a:r>
            <a:r>
              <a:rPr lang="it-IT" i="1" dirty="0"/>
              <a:t>"casa del Cardinale</a:t>
            </a:r>
            <a:r>
              <a:rPr lang="it-IT" i="1" dirty="0" smtClean="0"/>
              <a:t>"</a:t>
            </a:r>
            <a:r>
              <a:rPr lang="it-IT" dirty="0" smtClean="0">
                <a:solidFill>
                  <a:srgbClr val="000000"/>
                </a:solidFill>
              </a:rPr>
              <a:t>.</a:t>
            </a:r>
            <a:endParaRPr lang="it-IT" dirty="0"/>
          </a:p>
          <a:p>
            <a:pPr algn="just">
              <a:buNone/>
            </a:pPr>
            <a:endParaRPr lang="it-IT" dirty="0"/>
          </a:p>
        </p:txBody>
      </p:sp>
      <p:pic>
        <p:nvPicPr>
          <p:cNvPr id="6" name="Immagin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984" y="1196752"/>
            <a:ext cx="4356000" cy="3368900"/>
          </a:xfrm>
          <a:prstGeom prst="rect">
            <a:avLst/>
          </a:prstGeom>
        </p:spPr>
      </p:pic>
      <p:pic>
        <p:nvPicPr>
          <p:cNvPr id="7" name="Immagin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55642" y="1196752"/>
            <a:ext cx="4380349" cy="339237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3400" advClick="0" advTm="12686">
        <p14:reveal/>
      </p:transition>
    </mc:Choice>
    <mc:Fallback xmlns="">
      <p:transition spd="slow" advClick="0" advTm="12686">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520" y="476672"/>
            <a:ext cx="8676000" cy="4869616"/>
          </a:xfrm>
          <a:prstGeom prst="rect">
            <a:avLst/>
          </a:prstGeom>
        </p:spPr>
      </p:pic>
      <p:sp>
        <p:nvSpPr>
          <p:cNvPr id="3" name="CasellaDiTesto 2"/>
          <p:cNvSpPr txBox="1"/>
          <p:nvPr/>
        </p:nvSpPr>
        <p:spPr>
          <a:xfrm>
            <a:off x="1259632" y="5661248"/>
            <a:ext cx="6552728" cy="369332"/>
          </a:xfrm>
          <a:prstGeom prst="rect">
            <a:avLst/>
          </a:prstGeom>
          <a:noFill/>
        </p:spPr>
        <p:txBody>
          <a:bodyPr wrap="square" rtlCol="0">
            <a:spAutoFit/>
          </a:bodyPr>
          <a:lstStyle/>
          <a:p>
            <a:r>
              <a:rPr lang="it-IT" dirty="0" smtClean="0"/>
              <a:t>Camera da letto di Gelasio Caetani. Secondo piano del maschio</a:t>
            </a:r>
            <a:endParaRPr lang="it-IT" dirty="0"/>
          </a:p>
        </p:txBody>
      </p:sp>
    </p:spTree>
    <p:extLst>
      <p:ext uri="{BB962C8B-B14F-4D97-AF65-F5344CB8AC3E}">
        <p14:creationId xmlns:p14="http://schemas.microsoft.com/office/powerpoint/2010/main" val="2230209311"/>
      </p:ext>
    </p:extLst>
  </p:cSld>
  <p:clrMapOvr>
    <a:masterClrMapping/>
  </p:clrMapOvr>
  <mc:AlternateContent xmlns:mc="http://schemas.openxmlformats.org/markup-compatibility/2006" xmlns:p14="http://schemas.microsoft.com/office/powerpoint/2010/main">
    <mc:Choice Requires="p14">
      <p:transition spd="slow" p14:dur="3400" advClick="0" advTm="7776">
        <p14:reveal/>
      </p:transition>
    </mc:Choice>
    <mc:Fallback xmlns="">
      <p:transition spd="slow" advClick="0" advTm="7776">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619672" y="-27384"/>
            <a:ext cx="5832648" cy="850106"/>
          </a:xfrm>
        </p:spPr>
        <p:txBody>
          <a:bodyPr>
            <a:normAutofit/>
          </a:bodyPr>
          <a:lstStyle/>
          <a:p>
            <a:r>
              <a:rPr lang="it-IT" sz="3600" dirty="0" smtClean="0">
                <a:solidFill>
                  <a:srgbClr val="C00000"/>
                </a:solidFill>
              </a:rPr>
              <a:t>GIARDINI Di NINFA </a:t>
            </a:r>
            <a:endParaRPr lang="it-IT" sz="3600" dirty="0">
              <a:solidFill>
                <a:srgbClr val="C00000"/>
              </a:solidFill>
            </a:endParaRPr>
          </a:p>
        </p:txBody>
      </p:sp>
      <p:sp>
        <p:nvSpPr>
          <p:cNvPr id="3" name="Segnaposto contenuto 2"/>
          <p:cNvSpPr>
            <a:spLocks noGrp="1"/>
          </p:cNvSpPr>
          <p:nvPr>
            <p:ph idx="1"/>
          </p:nvPr>
        </p:nvSpPr>
        <p:spPr>
          <a:xfrm>
            <a:off x="467544" y="4941168"/>
            <a:ext cx="8208912" cy="1656184"/>
          </a:xfrm>
        </p:spPr>
        <p:txBody>
          <a:bodyPr>
            <a:noAutofit/>
          </a:bodyPr>
          <a:lstStyle/>
          <a:p>
            <a:pPr marL="0" indent="0" algn="just">
              <a:buNone/>
            </a:pPr>
            <a:r>
              <a:rPr lang="it-IT" sz="2000" dirty="0" smtClean="0"/>
              <a:t>Uno dei giardini più belli del mondo creato tra le rovine dell’antica città. Queste sorgono nelle vicinanze di un laghetto da cui nasce il fiume Ninfa, sulle cui sponde in epoca romana sorgeva un tempio dedicato </a:t>
            </a:r>
            <a:r>
              <a:rPr lang="it-IT" sz="2000" dirty="0"/>
              <a:t>alle </a:t>
            </a:r>
            <a:r>
              <a:rPr lang="it-IT" sz="2000" dirty="0" smtClean="0"/>
              <a:t>ninfe: </a:t>
            </a:r>
            <a:r>
              <a:rPr lang="it-IT" sz="2000" dirty="0"/>
              <a:t>spiriti femminili della natura, che rappresentavano il potere divino dei monti, delle acque e </a:t>
            </a:r>
            <a:r>
              <a:rPr lang="it-IT" sz="2000" dirty="0" smtClean="0"/>
              <a:t>dei </a:t>
            </a:r>
            <a:r>
              <a:rPr lang="it-IT" sz="2000" dirty="0"/>
              <a:t>boschi. </a:t>
            </a:r>
          </a:p>
        </p:txBody>
      </p:sp>
      <p:pic>
        <p:nvPicPr>
          <p:cNvPr id="5" name="Immagin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1600" y="764704"/>
            <a:ext cx="7200800" cy="399913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3400" advClick="0" advTm="23079">
        <p14:reveal/>
      </p:transition>
    </mc:Choice>
    <mc:Fallback xmlns="">
      <p:transition spd="slow" advClick="0" advTm="23079">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611560" y="5157192"/>
            <a:ext cx="7920880" cy="968971"/>
          </a:xfrm>
        </p:spPr>
        <p:txBody>
          <a:bodyPr>
            <a:normAutofit lnSpcReduction="10000"/>
          </a:bodyPr>
          <a:lstStyle/>
          <a:p>
            <a:pPr marL="0" lvl="0" indent="0" algn="just">
              <a:buNone/>
            </a:pPr>
            <a:r>
              <a:rPr lang="it-IT" sz="2000" dirty="0">
                <a:solidFill>
                  <a:prstClr val="black"/>
                </a:solidFill>
              </a:rPr>
              <a:t>La rinascita di quest’area è dovuta a Gelasio Caetani, che nel 1921 iniziò la bonifica della zona e il restauro dei ruderi </a:t>
            </a:r>
            <a:r>
              <a:rPr lang="it-IT" sz="2000" dirty="0" smtClean="0">
                <a:solidFill>
                  <a:prstClr val="black"/>
                </a:solidFill>
              </a:rPr>
              <a:t>avviando, sotto la guida della madre, l’insediamento </a:t>
            </a:r>
            <a:r>
              <a:rPr lang="it-IT" sz="2000" dirty="0">
                <a:solidFill>
                  <a:prstClr val="black"/>
                </a:solidFill>
              </a:rPr>
              <a:t>di alcune specie </a:t>
            </a:r>
            <a:r>
              <a:rPr lang="it-IT" sz="2000" dirty="0" smtClean="0">
                <a:solidFill>
                  <a:prstClr val="black"/>
                </a:solidFill>
              </a:rPr>
              <a:t>botaniche.</a:t>
            </a:r>
            <a:endParaRPr lang="it-IT" sz="2000" dirty="0">
              <a:solidFill>
                <a:prstClr val="black"/>
              </a:solidFill>
            </a:endParaRPr>
          </a:p>
        </p:txBody>
      </p:sp>
      <p:pic>
        <p:nvPicPr>
          <p:cNvPr id="4" name="Immagin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1600" y="548681"/>
            <a:ext cx="7272808" cy="4422558"/>
          </a:xfrm>
          <a:prstGeom prst="rect">
            <a:avLst/>
          </a:prstGeom>
        </p:spPr>
      </p:pic>
    </p:spTree>
    <p:extLst>
      <p:ext uri="{BB962C8B-B14F-4D97-AF65-F5344CB8AC3E}">
        <p14:creationId xmlns:p14="http://schemas.microsoft.com/office/powerpoint/2010/main" val="3023680428"/>
      </p:ext>
    </p:extLst>
  </p:cSld>
  <p:clrMapOvr>
    <a:masterClrMapping/>
  </p:clrMapOvr>
  <mc:AlternateContent xmlns:mc="http://schemas.openxmlformats.org/markup-compatibility/2006" xmlns:p14="http://schemas.microsoft.com/office/powerpoint/2010/main">
    <mc:Choice Requires="p14">
      <p:transition spd="slow" p14:dur="3400" advClick="0" advTm="13796">
        <p14:reveal/>
      </p:transition>
    </mc:Choice>
    <mc:Fallback xmlns="">
      <p:transition spd="slow" advClick="0" advTm="13796">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5589240"/>
            <a:ext cx="8229600" cy="896963"/>
          </a:xfrm>
        </p:spPr>
        <p:txBody>
          <a:bodyPr>
            <a:normAutofit/>
          </a:bodyPr>
          <a:lstStyle/>
          <a:p>
            <a:pPr marL="0" lvl="0" indent="0">
              <a:buNone/>
            </a:pPr>
            <a:r>
              <a:rPr lang="it-IT" sz="2000" dirty="0">
                <a:solidFill>
                  <a:prstClr val="black"/>
                </a:solidFill>
              </a:rPr>
              <a:t>L’opera di Gelasio fu proseguita dal fratello </a:t>
            </a:r>
            <a:r>
              <a:rPr lang="it-IT" sz="2000" dirty="0" err="1">
                <a:solidFill>
                  <a:prstClr val="black"/>
                </a:solidFill>
              </a:rPr>
              <a:t>Roffredo</a:t>
            </a:r>
            <a:r>
              <a:rPr lang="it-IT" sz="2000" dirty="0">
                <a:solidFill>
                  <a:prstClr val="black"/>
                </a:solidFill>
              </a:rPr>
              <a:t>, dalla moglie di questi, </a:t>
            </a:r>
            <a:r>
              <a:rPr lang="it-IT" sz="2000" dirty="0" err="1">
                <a:solidFill>
                  <a:prstClr val="black"/>
                </a:solidFill>
              </a:rPr>
              <a:t>Merguerite</a:t>
            </a:r>
            <a:r>
              <a:rPr lang="it-IT" sz="2000" dirty="0">
                <a:solidFill>
                  <a:prstClr val="black"/>
                </a:solidFill>
              </a:rPr>
              <a:t> </a:t>
            </a:r>
            <a:r>
              <a:rPr lang="it-IT" sz="2000" dirty="0" err="1">
                <a:solidFill>
                  <a:prstClr val="black"/>
                </a:solidFill>
              </a:rPr>
              <a:t>Chapin</a:t>
            </a:r>
            <a:r>
              <a:rPr lang="it-IT" sz="2000" dirty="0">
                <a:solidFill>
                  <a:prstClr val="black"/>
                </a:solidFill>
              </a:rPr>
              <a:t> Caetani e dalla figlia Leila Caetani Howard. </a:t>
            </a:r>
          </a:p>
        </p:txBody>
      </p:sp>
      <p:pic>
        <p:nvPicPr>
          <p:cNvPr id="4" name="Immagin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0400" y="548680"/>
            <a:ext cx="7272000" cy="4776454"/>
          </a:xfrm>
          <a:prstGeom prst="rect">
            <a:avLst/>
          </a:prstGeom>
        </p:spPr>
      </p:pic>
    </p:spTree>
    <p:extLst>
      <p:ext uri="{BB962C8B-B14F-4D97-AF65-F5344CB8AC3E}">
        <p14:creationId xmlns:p14="http://schemas.microsoft.com/office/powerpoint/2010/main" val="1108903110"/>
      </p:ext>
    </p:extLst>
  </p:cSld>
  <p:clrMapOvr>
    <a:masterClrMapping/>
  </p:clrMapOvr>
  <mc:AlternateContent xmlns:mc="http://schemas.openxmlformats.org/markup-compatibility/2006" xmlns:p14="http://schemas.microsoft.com/office/powerpoint/2010/main">
    <mc:Choice Requires="p14">
      <p:transition spd="slow" p14:dur="3400" advClick="0" advTm="12518">
        <p14:reveal/>
      </p:transition>
    </mc:Choice>
    <mc:Fallback xmlns="">
      <p:transition spd="slow" advClick="0" advTm="12518">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755576" y="5601434"/>
            <a:ext cx="7560840" cy="707886"/>
          </a:xfrm>
          <a:prstGeom prst="rect">
            <a:avLst/>
          </a:prstGeom>
        </p:spPr>
        <p:txBody>
          <a:bodyPr wrap="square">
            <a:spAutoFit/>
          </a:bodyPr>
          <a:lstStyle/>
          <a:p>
            <a:pPr lvl="0" algn="just">
              <a:spcBef>
                <a:spcPct val="20000"/>
              </a:spcBef>
            </a:pPr>
            <a:r>
              <a:rPr lang="it-IT" sz="2000" dirty="0">
                <a:solidFill>
                  <a:prstClr val="black"/>
                </a:solidFill>
              </a:rPr>
              <a:t>Il giardino </a:t>
            </a:r>
            <a:r>
              <a:rPr lang="it-IT" sz="2000" dirty="0" smtClean="0">
                <a:solidFill>
                  <a:prstClr val="black"/>
                </a:solidFill>
              </a:rPr>
              <a:t>è il </a:t>
            </a:r>
            <a:r>
              <a:rPr lang="it-IT" sz="2000" dirty="0">
                <a:solidFill>
                  <a:prstClr val="black"/>
                </a:solidFill>
              </a:rPr>
              <a:t>frutto </a:t>
            </a:r>
            <a:r>
              <a:rPr lang="it-IT" sz="2000" dirty="0" smtClean="0">
                <a:solidFill>
                  <a:prstClr val="black"/>
                </a:solidFill>
              </a:rPr>
              <a:t>di un microclima particolare, di </a:t>
            </a:r>
            <a:r>
              <a:rPr lang="it-IT" sz="2000" dirty="0">
                <a:solidFill>
                  <a:prstClr val="black"/>
                </a:solidFill>
              </a:rPr>
              <a:t>amorose cure e di geniali interventi </a:t>
            </a:r>
            <a:r>
              <a:rPr lang="it-IT" sz="2000" dirty="0" smtClean="0">
                <a:solidFill>
                  <a:prstClr val="black"/>
                </a:solidFill>
              </a:rPr>
              <a:t>botanici</a:t>
            </a:r>
            <a:r>
              <a:rPr lang="it-IT" sz="2000" dirty="0">
                <a:solidFill>
                  <a:prstClr val="black"/>
                </a:solidFill>
              </a:rPr>
              <a:t>.</a:t>
            </a:r>
          </a:p>
        </p:txBody>
      </p:sp>
      <p:pic>
        <p:nvPicPr>
          <p:cNvPr id="3" name="Immagin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1606" y="476668"/>
            <a:ext cx="7272000" cy="4689923"/>
          </a:xfrm>
          <a:prstGeom prst="rect">
            <a:avLst/>
          </a:prstGeom>
        </p:spPr>
      </p:pic>
    </p:spTree>
    <p:extLst>
      <p:ext uri="{BB962C8B-B14F-4D97-AF65-F5344CB8AC3E}">
        <p14:creationId xmlns:p14="http://schemas.microsoft.com/office/powerpoint/2010/main" val="407290744"/>
      </p:ext>
    </p:extLst>
  </p:cSld>
  <p:clrMapOvr>
    <a:masterClrMapping/>
  </p:clrMapOvr>
  <mc:AlternateContent xmlns:mc="http://schemas.openxmlformats.org/markup-compatibility/2006" xmlns:p14="http://schemas.microsoft.com/office/powerpoint/2010/main">
    <mc:Choice Requires="p14">
      <p:transition spd="slow" p14:dur="3400" advClick="0" advTm="10305">
        <p14:reveal/>
      </p:transition>
    </mc:Choice>
    <mc:Fallback xmlns="">
      <p:transition spd="slow" advClick="0" advTm="10305">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539552" y="5201905"/>
            <a:ext cx="7848872" cy="1323439"/>
          </a:xfrm>
          <a:prstGeom prst="rect">
            <a:avLst/>
          </a:prstGeom>
        </p:spPr>
        <p:txBody>
          <a:bodyPr wrap="square">
            <a:spAutoFit/>
          </a:bodyPr>
          <a:lstStyle/>
          <a:p>
            <a:pPr lvl="0" algn="just">
              <a:spcBef>
                <a:spcPct val="20000"/>
              </a:spcBef>
            </a:pPr>
            <a:r>
              <a:rPr lang="it-IT" sz="2000" dirty="0" smtClean="0">
                <a:solidFill>
                  <a:prstClr val="black"/>
                </a:solidFill>
              </a:rPr>
              <a:t>Il </a:t>
            </a:r>
            <a:r>
              <a:rPr lang="it-IT" sz="2000" dirty="0">
                <a:solidFill>
                  <a:prstClr val="black"/>
                </a:solidFill>
              </a:rPr>
              <a:t>sito di </a:t>
            </a:r>
            <a:r>
              <a:rPr lang="it-IT" sz="2000" dirty="0" smtClean="0">
                <a:solidFill>
                  <a:prstClr val="black"/>
                </a:solidFill>
              </a:rPr>
              <a:t>Ninfa </a:t>
            </a:r>
            <a:r>
              <a:rPr lang="it-IT" sz="2000" dirty="0">
                <a:solidFill>
                  <a:prstClr val="black"/>
                </a:solidFill>
              </a:rPr>
              <a:t>è protetto a Nord </a:t>
            </a:r>
            <a:r>
              <a:rPr lang="it-IT" sz="2000" dirty="0" smtClean="0">
                <a:solidFill>
                  <a:prstClr val="black"/>
                </a:solidFill>
              </a:rPr>
              <a:t>dalla </a:t>
            </a:r>
            <a:r>
              <a:rPr lang="it-IT" sz="2000" dirty="0">
                <a:solidFill>
                  <a:prstClr val="black"/>
                </a:solidFill>
              </a:rPr>
              <a:t>rupe di Norma, mentre il </a:t>
            </a:r>
            <a:r>
              <a:rPr lang="it-IT" sz="2000" dirty="0" smtClean="0">
                <a:solidFill>
                  <a:prstClr val="black"/>
                </a:solidFill>
              </a:rPr>
              <a:t>fiume, </a:t>
            </a:r>
            <a:r>
              <a:rPr lang="it-IT" sz="2000" dirty="0">
                <a:solidFill>
                  <a:prstClr val="black"/>
                </a:solidFill>
              </a:rPr>
              <a:t>che ha qui origine, fa da infallibile regolatore termico. Hanno, perciò, attecchito e seguono ormai un tranquillo ciclo vitale </a:t>
            </a:r>
            <a:r>
              <a:rPr lang="it-IT" sz="2000" dirty="0" smtClean="0">
                <a:solidFill>
                  <a:prstClr val="black"/>
                </a:solidFill>
              </a:rPr>
              <a:t>specie </a:t>
            </a:r>
            <a:r>
              <a:rPr lang="it-IT" sz="2000" dirty="0">
                <a:solidFill>
                  <a:prstClr val="black"/>
                </a:solidFill>
              </a:rPr>
              <a:t>botaniche </a:t>
            </a:r>
            <a:r>
              <a:rPr lang="it-IT" sz="2000" dirty="0" smtClean="0">
                <a:solidFill>
                  <a:prstClr val="black"/>
                </a:solidFill>
              </a:rPr>
              <a:t> </a:t>
            </a:r>
            <a:r>
              <a:rPr lang="it-IT" sz="2000" dirty="0">
                <a:solidFill>
                  <a:prstClr val="black"/>
                </a:solidFill>
              </a:rPr>
              <a:t>importate da ogni regione.</a:t>
            </a:r>
          </a:p>
        </p:txBody>
      </p:sp>
      <p:pic>
        <p:nvPicPr>
          <p:cNvPr id="3" name="Immagin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0400" y="368172"/>
            <a:ext cx="7272000" cy="4868456"/>
          </a:xfrm>
          <a:prstGeom prst="rect">
            <a:avLst/>
          </a:prstGeom>
        </p:spPr>
      </p:pic>
    </p:spTree>
    <p:extLst>
      <p:ext uri="{BB962C8B-B14F-4D97-AF65-F5344CB8AC3E}">
        <p14:creationId xmlns:p14="http://schemas.microsoft.com/office/powerpoint/2010/main" val="1074752055"/>
      </p:ext>
    </p:extLst>
  </p:cSld>
  <p:clrMapOvr>
    <a:masterClrMapping/>
  </p:clrMapOvr>
  <mc:AlternateContent xmlns:mc="http://schemas.openxmlformats.org/markup-compatibility/2006" xmlns:p14="http://schemas.microsoft.com/office/powerpoint/2010/main">
    <mc:Choice Requires="p14">
      <p:transition spd="slow" p14:dur="3400" advClick="0" advTm="17043">
        <p14:reveal/>
      </p:transition>
    </mc:Choice>
    <mc:Fallback xmlns="">
      <p:transition spd="slow" advClick="0" advTm="17043">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683568" y="1818690"/>
            <a:ext cx="7632848" cy="1754326"/>
          </a:xfrm>
          <a:prstGeom prst="rect">
            <a:avLst/>
          </a:prstGeom>
          <a:noFill/>
        </p:spPr>
        <p:txBody>
          <a:bodyPr wrap="square" rtlCol="0">
            <a:spAutoFit/>
          </a:bodyPr>
          <a:lstStyle/>
          <a:p>
            <a:r>
              <a:rPr lang="it-IT" sz="3600" dirty="0" smtClean="0">
                <a:solidFill>
                  <a:schemeClr val="accent2">
                    <a:lumMod val="75000"/>
                  </a:schemeClr>
                </a:solidFill>
              </a:rPr>
              <a:t>Beatrice </a:t>
            </a:r>
            <a:r>
              <a:rPr lang="it-IT" sz="3600" dirty="0" err="1" smtClean="0">
                <a:solidFill>
                  <a:schemeClr val="accent2">
                    <a:lumMod val="75000"/>
                  </a:schemeClr>
                </a:solidFill>
              </a:rPr>
              <a:t>Bodò</a:t>
            </a:r>
            <a:endParaRPr lang="it-IT" sz="3600" dirty="0" smtClean="0">
              <a:solidFill>
                <a:schemeClr val="accent2">
                  <a:lumMod val="75000"/>
                </a:schemeClr>
              </a:solidFill>
            </a:endParaRPr>
          </a:p>
          <a:p>
            <a:r>
              <a:rPr lang="it-IT" sz="3600" dirty="0" smtClean="0">
                <a:solidFill>
                  <a:schemeClr val="accent2">
                    <a:lumMod val="75000"/>
                  </a:schemeClr>
                </a:solidFill>
              </a:rPr>
              <a:t>Margherita Cartoni</a:t>
            </a:r>
          </a:p>
          <a:p>
            <a:r>
              <a:rPr lang="it-IT" sz="3600" dirty="0" smtClean="0">
                <a:solidFill>
                  <a:schemeClr val="accent2">
                    <a:lumMod val="75000"/>
                  </a:schemeClr>
                </a:solidFill>
              </a:rPr>
              <a:t>Marika </a:t>
            </a:r>
            <a:r>
              <a:rPr lang="it-IT" sz="3600" dirty="0" err="1" smtClean="0">
                <a:solidFill>
                  <a:schemeClr val="accent2">
                    <a:lumMod val="75000"/>
                  </a:schemeClr>
                </a:solidFill>
              </a:rPr>
              <a:t>Piermarini</a:t>
            </a:r>
            <a:endParaRPr lang="it-IT" sz="3600" dirty="0">
              <a:solidFill>
                <a:schemeClr val="accent2">
                  <a:lumMod val="75000"/>
                </a:schemeClr>
              </a:solidFill>
            </a:endParaRPr>
          </a:p>
        </p:txBody>
      </p:sp>
    </p:spTree>
    <p:extLst>
      <p:ext uri="{BB962C8B-B14F-4D97-AF65-F5344CB8AC3E}">
        <p14:creationId xmlns:p14="http://schemas.microsoft.com/office/powerpoint/2010/main" val="1395996953"/>
      </p:ext>
    </p:extLst>
  </p:cSld>
  <p:clrMapOvr>
    <a:masterClrMapping/>
  </p:clrMapOvr>
  <mc:AlternateContent xmlns:mc="http://schemas.openxmlformats.org/markup-compatibility/2006">
    <mc:Choice xmlns:p14="http://schemas.microsoft.com/office/powerpoint/2010/main" Requires="p14">
      <p:transition spd="slow" p14:dur="3400" advClick="0" advTm="3000">
        <p14:reveal/>
      </p:transition>
    </mc:Choice>
    <mc:Fallback>
      <p:transition spd="slow" advClick="0" advTm="3000">
        <p:fade/>
      </p:transition>
    </mc:Fallback>
  </mc:AlternateContent>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676</TotalTime>
  <Words>434</Words>
  <Application>Microsoft Office PowerPoint</Application>
  <PresentationFormat>Presentazione su schermo (4:3)</PresentationFormat>
  <Paragraphs>27</Paragraphs>
  <Slides>13</Slides>
  <Notes>4</Notes>
  <HiddenSlides>0</HiddenSlides>
  <MMClips>0</MMClips>
  <ScaleCrop>false</ScaleCrop>
  <HeadingPairs>
    <vt:vector size="4" baseType="variant">
      <vt:variant>
        <vt:lpstr>Tema</vt:lpstr>
      </vt:variant>
      <vt:variant>
        <vt:i4>1</vt:i4>
      </vt:variant>
      <vt:variant>
        <vt:lpstr>Titoli diapositive</vt:lpstr>
      </vt:variant>
      <vt:variant>
        <vt:i4>13</vt:i4>
      </vt:variant>
    </vt:vector>
  </HeadingPairs>
  <TitlesOfParts>
    <vt:vector size="14" baseType="lpstr">
      <vt:lpstr>Tema di Office</vt:lpstr>
      <vt:lpstr>Uscita didattica Sermoneta e Giardini di Ninfa 15 maggio 2017</vt:lpstr>
      <vt:lpstr>TORRE MASCHIO E MASCHIETTO </vt:lpstr>
      <vt:lpstr>Presentazione standard di PowerPoint</vt:lpstr>
      <vt:lpstr>CUCINA </vt:lpstr>
      <vt:lpstr>Presentazione standard di PowerPoint</vt:lpstr>
      <vt:lpstr> CASA DEL CARDINALE</vt:lpstr>
      <vt:lpstr>Presentazione standard di PowerPoint</vt:lpstr>
      <vt:lpstr>GIARDINI Di NINFA </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GIARDINI DI NINFA E SERMONETA</dc:title>
  <dc:creator>computer</dc:creator>
  <cp:lastModifiedBy>HP</cp:lastModifiedBy>
  <cp:revision>58</cp:revision>
  <dcterms:created xsi:type="dcterms:W3CDTF">2017-05-29T14:55:43Z</dcterms:created>
  <dcterms:modified xsi:type="dcterms:W3CDTF">2018-02-06T19:54:29Z</dcterms:modified>
</cp:coreProperties>
</file>